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0" r:id="rId5"/>
    <p:sldId id="274" r:id="rId6"/>
    <p:sldId id="261" r:id="rId7"/>
    <p:sldId id="273" r:id="rId8"/>
    <p:sldId id="272" r:id="rId9"/>
    <p:sldId id="263" r:id="rId10"/>
    <p:sldId id="286" r:id="rId11"/>
    <p:sldId id="264" r:id="rId12"/>
    <p:sldId id="275" r:id="rId13"/>
    <p:sldId id="276" r:id="rId14"/>
    <p:sldId id="265" r:id="rId15"/>
    <p:sldId id="277" r:id="rId16"/>
    <p:sldId id="278" r:id="rId17"/>
    <p:sldId id="279" r:id="rId18"/>
    <p:sldId id="270" r:id="rId19"/>
    <p:sldId id="283" r:id="rId20"/>
    <p:sldId id="271" r:id="rId21"/>
    <p:sldId id="281" r:id="rId22"/>
    <p:sldId id="282" r:id="rId23"/>
    <p:sldId id="284" r:id="rId24"/>
    <p:sldId id="285" r:id="rId25"/>
    <p:sldId id="266" r:id="rId26"/>
    <p:sldId id="267" r:id="rId27"/>
    <p:sldId id="268" r:id="rId28"/>
    <p:sldId id="26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99"/>
    <p:restoredTop sz="87068"/>
  </p:normalViewPr>
  <p:slideViewPr>
    <p:cSldViewPr snapToGrid="0">
      <p:cViewPr>
        <p:scale>
          <a:sx n="71" d="100"/>
          <a:sy n="71" d="100"/>
        </p:scale>
        <p:origin x="960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768FE-BDEB-D348-9A58-81D7D13D226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2C9E8-7EC8-3F47-97B0-E5F15AA1D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Corchete LA, Rojas EA, Alonso-López D, De Las Rivas J, Gutiérrez NC, </a:t>
            </a:r>
            <a:r>
              <a:rPr lang="en-US" dirty="0" err="1"/>
              <a:t>Burguillo</a:t>
            </a:r>
            <a:r>
              <a:rPr lang="en-US" dirty="0"/>
              <a:t> FJ. Systematic comparison and assessment of RNA-seq procedures for gene expression quantitative analysis. </a:t>
            </a:r>
            <a:r>
              <a:rPr lang="en-US" i="1" dirty="0"/>
              <a:t>Sci Rep</a:t>
            </a:r>
            <a:r>
              <a:rPr lang="en-US" dirty="0"/>
              <a:t>. 2020;10(1):19737. Published 2020 Nov 12. doi:10.1038/s41598-020-76881-x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C9E8-7EC8-3F47-97B0-E5F15AA1DB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C9E8-7EC8-3F47-97B0-E5F15AA1DB4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5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81C8-1197-1C13-384D-052C2CE58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26E73-E6FA-D3C6-F48D-AA38829AE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7921-8B4E-FA8A-772E-D5B9B8A7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1B02F-BF95-490A-041D-F49449CE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563-D6D9-F8E0-3016-9D35C831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2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E78F-7887-4764-E8FA-16438BFB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B9302-B249-ABF9-101E-250B8477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5BFA-72E9-196F-79C6-053171FD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2BAF-594B-E8EE-3E81-C1490C79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EB7F4-74A1-5FF7-ABEC-87327986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4102F-EB11-99CA-47E4-271E9ADAC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716C-3059-EA07-4553-AF52C1EA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20842-1592-7536-53BD-014B179A3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E4BD-A3D1-B953-7D0E-DF5704F0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0EB7-6E3E-43CC-23BA-C6E175B3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8665-EDC5-09D6-AF18-D215F36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136BE-400E-1C63-F71C-12295759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AC981-F656-030E-5E66-3F1DF626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A8E3D-945A-CB20-90BC-57115E7E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5161D-6EEA-1E0A-7A45-FE1D87A1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9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B216-9E56-5435-98B0-5C5F0DB0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014D2-F811-FD1C-9481-4C31A9B89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276E-252B-F1DA-DADA-DF45D3A4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B449-6978-0E2E-0C37-20D7F76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E3CB0-55FF-D361-5E0E-AE0F4975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EDC0-63A6-D390-62C2-E32F4266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2921-06F1-CB4E-EE78-0A10ADFFD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D82F-832F-9FE5-B9ED-E8277D39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078BC-88C8-741D-51C9-A757AC0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4167B-F71E-2A25-3B80-F6B28701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32844-F4DD-4EAA-91E1-6FFAFB8C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0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A15-9BC3-6305-16DA-FA003948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B5A7-680D-FD4F-4BC4-21888DB7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A5B5A-EC71-C8DD-1F5E-45794777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D6FA9-8FE6-F35C-C75E-CA86D8123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A58C5-4DC1-E355-3236-E2321CFE9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E68B-DE71-6C5B-FB71-6B91AC4D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1A56B-FCA3-B8A5-C309-9093E05E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318D5-23C4-B173-9846-08328EE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B747-BB1B-C5D8-78B1-4B6B7509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31CD0-9729-541C-B830-C2BFFBEA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37C5F-91E6-ED6D-2BF3-86D1C84D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9D85-628B-442E-A414-E0D1B534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75751-070D-4E50-281B-82E1DCA3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6B9DD-BE3A-80F0-52BF-81C8BC4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BF5EC-828C-6E33-ED2F-92DCB119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2607-AB76-C8C9-F218-9B975502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09F8-DA8B-83BD-EEC6-0689E367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B072-2F39-21FE-042D-4EAF5CE28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9055F-6E99-1DAB-3DDB-0A0EB8AC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4B603-28EF-40A4-6728-0FF8449B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CB44D-9D8E-ABC4-39EC-D50DEBCB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3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67B8-010D-24A5-0BFA-AE092B84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C36F1-13F1-3FA0-8F89-A11F3DFCC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8E98C-50ED-CAA1-2589-CD982A6AC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8881-0856-AA10-5F8A-A084B74D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5701F-A153-CEC5-835D-5A188D3F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D5CF-34EC-5432-FDC1-6304653C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53690-7747-F431-20A9-6CF2844D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0B0D-9F52-DEFB-360A-DCF70E50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323CA-BCBC-A395-FA43-261983809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06B5-F323-53C0-5576-205E47A47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3B403-96C5-15E3-D2CE-97474DBA4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4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ftp://ftp/hgdownload.soe.ucsc.edu/goldenPath/mm10/bigZips/mm10.fa.gz" TargetMode="External"/><Relationship Id="rId2" Type="http://schemas.openxmlformats.org/officeDocument/2006/relationships/hyperlink" Target="https://hgdownload.soe.ucsc.edu/goldenPath/mm10/bigZips/genes/mm10.ncbiRefSeq.gtf.gz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16/j.celrep.2022.111880" TargetMode="External"/><Relationship Id="rId5" Type="http://schemas.openxmlformats.org/officeDocument/2006/relationships/hyperlink" Target="https://www.ebi.ac.uk/ena/browser/view/PRJNA730426" TargetMode="External"/><Relationship Id="rId4" Type="http://schemas.openxmlformats.org/officeDocument/2006/relationships/hyperlink" Target="https://www.ncbi.nlm.nih.gov/geo/query/acc.cgi?acc=GSE17452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a4020/STARvsSalmon.git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2699-9280-0F5A-8851-766956BB2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Salmon vs STAR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5FB70-A299-AEB2-95DD-45E8B8394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ANGSD Project Presentation</a:t>
            </a:r>
          </a:p>
          <a:p>
            <a:r>
              <a:rPr lang="en-US" dirty="0"/>
              <a:t>Mohith Arikatla</a:t>
            </a:r>
          </a:p>
          <a:p>
            <a:r>
              <a:rPr lang="en-US" dirty="0"/>
              <a:t>MS Computational Biology 24’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5A1EA-8136-C61C-2E82-3E59043A2AD4}"/>
              </a:ext>
            </a:extLst>
          </p:cNvPr>
          <p:cNvSpPr txBox="1"/>
          <p:nvPr/>
        </p:nvSpPr>
        <p:spPr>
          <a:xfrm>
            <a:off x="502024" y="52232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04/25/2023</a:t>
            </a:r>
          </a:p>
        </p:txBody>
      </p:sp>
    </p:spTree>
    <p:extLst>
      <p:ext uri="{BB962C8B-B14F-4D97-AF65-F5344CB8AC3E}">
        <p14:creationId xmlns:p14="http://schemas.microsoft.com/office/powerpoint/2010/main" val="370039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36624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Secreted phosphoprotein 1 slows neurodegeneration and rescues visual function in mouse models of aging and glaucoma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22796-1E33-2921-BE61-105C4E5DC660}"/>
              </a:ext>
            </a:extLst>
          </p:cNvPr>
          <p:cNvSpPr txBox="1"/>
          <p:nvPr/>
        </p:nvSpPr>
        <p:spPr>
          <a:xfrm>
            <a:off x="838200" y="1690688"/>
            <a:ext cx="5365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Results: </a:t>
            </a:r>
          </a:p>
          <a:p>
            <a:pPr algn="just"/>
            <a:r>
              <a:rPr lang="en-US" b="1" dirty="0"/>
              <a:t>Reads obtained - </a:t>
            </a:r>
            <a:r>
              <a:rPr lang="en-US" dirty="0"/>
              <a:t>40 million raw reads per sample </a:t>
            </a:r>
          </a:p>
          <a:p>
            <a:pPr algn="just"/>
            <a:r>
              <a:rPr lang="en-US" b="1" dirty="0"/>
              <a:t>DEGs - </a:t>
            </a:r>
            <a:r>
              <a:rPr lang="en-US" dirty="0"/>
              <a:t>3624 (fold change ≥1.5 and p value &lt;0.05) </a:t>
            </a:r>
          </a:p>
          <a:p>
            <a:pPr algn="just"/>
            <a:r>
              <a:rPr lang="en-US" dirty="0"/>
              <a:t>1991 were upregulated and 1633 were downregulated in the Spp1−/− astrocytes</a:t>
            </a:r>
          </a:p>
        </p:txBody>
      </p:sp>
    </p:spTree>
    <p:extLst>
      <p:ext uri="{BB962C8B-B14F-4D97-AF65-F5344CB8AC3E}">
        <p14:creationId xmlns:p14="http://schemas.microsoft.com/office/powerpoint/2010/main" val="6394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547A-1868-DC15-0C18-F41421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53CC0D0-AE53-7339-74AB-2BBCCCEB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6063"/>
            <a:ext cx="2178235" cy="228321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58323B0-1FB0-E473-A389-79941585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33" y="1596063"/>
            <a:ext cx="2006876" cy="228321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FCB582D-8D9A-95AF-C9E3-63CE1E600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38" y="1368707"/>
            <a:ext cx="5812959" cy="505696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C3BEC7-86A0-2AA6-2427-1F22DF28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998" y="3921477"/>
            <a:ext cx="2240873" cy="23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05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STAR Alignment QC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B9748FD-C74C-ED01-E254-4D5D51FA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880366"/>
            <a:ext cx="3236976" cy="216068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F03BE72-0B13-9361-5983-D1203A18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880366"/>
            <a:ext cx="3236976" cy="21606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811A6D3-B668-68D8-6B72-78E32E81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3642743"/>
            <a:ext cx="3236976" cy="216068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8FE2F1A-06D0-2FCF-FA19-477A5E1B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3647108"/>
            <a:ext cx="3236976" cy="21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3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Salmon Quant QC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2389F64-7630-6D56-8C90-2D1376DF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5529" y="590155"/>
            <a:ext cx="4258268" cy="2838845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5B1BDBC-9DE7-B636-F5B2-11795263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0" y="2022150"/>
            <a:ext cx="5068137" cy="337875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CDF93C-1DBB-7FA4-1D14-F92E33039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529" y="3533928"/>
            <a:ext cx="425826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4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A5D-F850-F9EC-7EFA-389D3BBC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DESeq</a:t>
            </a:r>
            <a:r>
              <a:rPr lang="en-US" dirty="0"/>
              <a:t> – Exploratory Data Analysis</a:t>
            </a:r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D2006CA-BEC3-5CD5-B748-D71382C2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987" y="1438723"/>
            <a:ext cx="8200505" cy="270628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9B8C42-0138-696C-B0F5-A433105AFCAF}"/>
              </a:ext>
            </a:extLst>
          </p:cNvPr>
          <p:cNvSpPr txBox="1"/>
          <p:nvPr/>
        </p:nvSpPr>
        <p:spPr>
          <a:xfrm>
            <a:off x="1775849" y="2422532"/>
            <a:ext cx="64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90F893-4F9F-8258-225D-4993E52351A6}"/>
              </a:ext>
            </a:extLst>
          </p:cNvPr>
          <p:cNvGrpSpPr/>
          <p:nvPr/>
        </p:nvGrpSpPr>
        <p:grpSpPr>
          <a:xfrm>
            <a:off x="2126357" y="4069052"/>
            <a:ext cx="7939285" cy="2700451"/>
            <a:chOff x="3414515" y="3887211"/>
            <a:chExt cx="7939285" cy="2700451"/>
          </a:xfrm>
        </p:grpSpPr>
        <p:pic>
          <p:nvPicPr>
            <p:cNvPr id="7" name="Picture 6" descr="Chart, histogram&#10;&#10;Description automatically generated">
              <a:extLst>
                <a:ext uri="{FF2B5EF4-FFF2-40B4-BE49-F238E27FC236}">
                  <a16:creationId xmlns:a16="http://schemas.microsoft.com/office/drawing/2014/main" id="{3FC4E633-3988-34E8-C488-7954D1400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488" y="3887211"/>
              <a:ext cx="7057312" cy="270045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C1E348C-D44E-0AAB-9FB9-B533CABBD2B1}"/>
                </a:ext>
              </a:extLst>
            </p:cNvPr>
            <p:cNvSpPr txBox="1"/>
            <p:nvPr/>
          </p:nvSpPr>
          <p:spPr>
            <a:xfrm>
              <a:off x="3414515" y="4868104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Salmon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516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A5D-F850-F9EC-7EFA-389D3BBC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DESeq</a:t>
            </a:r>
            <a:r>
              <a:rPr lang="en-US" dirty="0"/>
              <a:t> </a:t>
            </a:r>
          </a:p>
        </p:txBody>
      </p:sp>
      <p:pic>
        <p:nvPicPr>
          <p:cNvPr id="10" name="Content Placeholder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012331B3-A57F-71CB-6EC3-6B01F9E8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228" y="1950418"/>
            <a:ext cx="5440772" cy="3807767"/>
          </a:xfr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21F0723-A8F6-7736-CF92-DC24CDCCC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50418"/>
            <a:ext cx="5440773" cy="380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0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A5D-F850-F9EC-7EFA-389D3BBC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DESeq</a:t>
            </a:r>
            <a:r>
              <a:rPr lang="en-US" dirty="0"/>
              <a:t> - DEGs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A17C6B4-C65A-26B0-032F-7F5CDD7E1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928" y="654896"/>
            <a:ext cx="4112892" cy="301084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DF2FD4D-2183-35F0-1270-2C0F3510E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928" y="3665744"/>
            <a:ext cx="4112891" cy="3010847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42BB1E7-CECD-7738-75E2-70AA8715E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421" y="1459134"/>
            <a:ext cx="3432505" cy="441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3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712A5D-F850-F9EC-7EFA-389D3BBC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57189"/>
            <a:ext cx="9795637" cy="11048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/>
              <a:t>KEGG Enrichment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ECC3E79-4EA6-1571-3B6B-CA13C36F4A5B}"/>
              </a:ext>
            </a:extLst>
          </p:cNvPr>
          <p:cNvGrpSpPr/>
          <p:nvPr/>
        </p:nvGrpSpPr>
        <p:grpSpPr>
          <a:xfrm>
            <a:off x="4020742" y="2261968"/>
            <a:ext cx="3797536" cy="3129627"/>
            <a:chOff x="3943236" y="2984923"/>
            <a:chExt cx="3797536" cy="3129627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09658C90-9F48-C03A-9DB5-1AD3F3E64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3236" y="3503745"/>
              <a:ext cx="3797536" cy="261080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97FF16-D47C-C8CD-663B-4A71414D6300}"/>
                </a:ext>
              </a:extLst>
            </p:cNvPr>
            <p:cNvSpPr txBox="1"/>
            <p:nvPr/>
          </p:nvSpPr>
          <p:spPr>
            <a:xfrm>
              <a:off x="5521435" y="2984923"/>
              <a:ext cx="6411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2A3E4E-0369-506C-C1B9-79E15D783546}"/>
              </a:ext>
            </a:extLst>
          </p:cNvPr>
          <p:cNvGrpSpPr/>
          <p:nvPr/>
        </p:nvGrpSpPr>
        <p:grpSpPr>
          <a:xfrm>
            <a:off x="8023877" y="2331525"/>
            <a:ext cx="3797536" cy="3017337"/>
            <a:chOff x="7868864" y="3041068"/>
            <a:chExt cx="3797536" cy="3017337"/>
          </a:xfrm>
        </p:grpSpPr>
        <p:pic>
          <p:nvPicPr>
            <p:cNvPr id="7" name="Picture 6" descr="Chart, scatter chart&#10;&#10;Description automatically generated">
              <a:extLst>
                <a:ext uri="{FF2B5EF4-FFF2-40B4-BE49-F238E27FC236}">
                  <a16:creationId xmlns:a16="http://schemas.microsoft.com/office/drawing/2014/main" id="{4EFD2B03-67DB-A791-B73E-86A0AA440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68864" y="3447600"/>
              <a:ext cx="3797536" cy="261080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7E2DA76-977E-1994-47D1-C95F67578A24}"/>
                </a:ext>
              </a:extLst>
            </p:cNvPr>
            <p:cNvSpPr txBox="1"/>
            <p:nvPr/>
          </p:nvSpPr>
          <p:spPr>
            <a:xfrm>
              <a:off x="9326645" y="3041068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Salmon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1F3E13-516B-F26C-A117-6024D40F7E26}"/>
              </a:ext>
            </a:extLst>
          </p:cNvPr>
          <p:cNvGrpSpPr/>
          <p:nvPr/>
        </p:nvGrpSpPr>
        <p:grpSpPr>
          <a:xfrm>
            <a:off x="473143" y="1782250"/>
            <a:ext cx="3444557" cy="3884187"/>
            <a:chOff x="370588" y="2416618"/>
            <a:chExt cx="3444557" cy="3884187"/>
          </a:xfrm>
        </p:grpSpPr>
        <p:pic>
          <p:nvPicPr>
            <p:cNvPr id="10" name="Picture 9" descr="A picture containing scatter chart&#10;&#10;Description automatically generated">
              <a:extLst>
                <a:ext uri="{FF2B5EF4-FFF2-40B4-BE49-F238E27FC236}">
                  <a16:creationId xmlns:a16="http://schemas.microsoft.com/office/drawing/2014/main" id="{4D25ACF8-2647-9080-5344-C37624BE6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588" y="2785950"/>
              <a:ext cx="3444557" cy="351485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67E7C9-B33E-AE5B-B7EE-99C115AAD1A7}"/>
                </a:ext>
              </a:extLst>
            </p:cNvPr>
            <p:cNvSpPr txBox="1"/>
            <p:nvPr/>
          </p:nvSpPr>
          <p:spPr>
            <a:xfrm>
              <a:off x="788085" y="2416618"/>
              <a:ext cx="2609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Li et al., 2022 Cell Reports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8038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EC1220B-558A-6729-0D72-0DE3DB9E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628" y="603791"/>
            <a:ext cx="6016256" cy="58890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3427F0-4AD5-79BE-8950-314609BAE2BE}"/>
              </a:ext>
            </a:extLst>
          </p:cNvPr>
          <p:cNvSpPr txBox="1"/>
          <p:nvPr/>
        </p:nvSpPr>
        <p:spPr>
          <a:xfrm>
            <a:off x="838200" y="2855835"/>
            <a:ext cx="277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least 80% identity in the top 30 pathways</a:t>
            </a:r>
          </a:p>
        </p:txBody>
      </p:sp>
    </p:spTree>
    <p:extLst>
      <p:ext uri="{BB962C8B-B14F-4D97-AF65-F5344CB8AC3E}">
        <p14:creationId xmlns:p14="http://schemas.microsoft.com/office/powerpoint/2010/main" val="1150166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82C8CA8-B3BA-B48E-35F4-7B1D7B28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847" y="1027906"/>
            <a:ext cx="5235953" cy="3960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328308-DE1C-1A66-8585-CCF0790E5EEC}"/>
              </a:ext>
            </a:extLst>
          </p:cNvPr>
          <p:cNvSpPr txBox="1"/>
          <p:nvPr/>
        </p:nvSpPr>
        <p:spPr>
          <a:xfrm>
            <a:off x="548640" y="1718120"/>
            <a:ext cx="523595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effectLst/>
                <a:latin typeface="AdvPSA183"/>
              </a:rPr>
              <a:t>‘‘pan-reactive’’ - set is commonly expressed in reactive astrocytes</a:t>
            </a:r>
          </a:p>
          <a:p>
            <a:endParaRPr lang="en-US" sz="1800" dirty="0">
              <a:effectLst/>
              <a:latin typeface="AdvPSA183"/>
            </a:endParaRPr>
          </a:p>
          <a:p>
            <a:r>
              <a:rPr lang="en-US" sz="1800" dirty="0">
                <a:effectLst/>
                <a:latin typeface="AdvPSA183"/>
              </a:rPr>
              <a:t>‘‘A1’’ (or neuro- inflammatory) set associated with some pathological conditions (such as LPS injection)</a:t>
            </a:r>
          </a:p>
          <a:p>
            <a:endParaRPr lang="en-US" dirty="0">
              <a:latin typeface="AdvPSA183"/>
            </a:endParaRPr>
          </a:p>
          <a:p>
            <a:r>
              <a:rPr lang="en-US" sz="1800" dirty="0">
                <a:effectLst/>
                <a:latin typeface="AdvPSA183"/>
              </a:rPr>
              <a:t> ‘‘A2’’ (or neuroprotective) set associated with other conditions, such as cerebral artery occlusion.40 In Spp1 KO astrocytes</a:t>
            </a:r>
          </a:p>
          <a:p>
            <a:endParaRPr lang="en-US" dirty="0">
              <a:latin typeface="AdvPSA183"/>
            </a:endParaRPr>
          </a:p>
          <a:p>
            <a:r>
              <a:rPr lang="en-US" dirty="0">
                <a:latin typeface="AdvPSA183"/>
              </a:rPr>
              <a:t>M</a:t>
            </a:r>
            <a:r>
              <a:rPr lang="en-US" sz="1800" dirty="0">
                <a:effectLst/>
                <a:latin typeface="AdvPSA183"/>
              </a:rPr>
              <a:t>ost pan-reactivity markers were up-regulated, as were most ‘‘A1’’ markers</a:t>
            </a:r>
          </a:p>
          <a:p>
            <a:endParaRPr lang="en-US" sz="1800" dirty="0">
              <a:effectLst/>
              <a:latin typeface="AdvPSA183"/>
            </a:endParaRPr>
          </a:p>
          <a:p>
            <a:r>
              <a:rPr lang="en-US" sz="1800" dirty="0">
                <a:effectLst/>
                <a:latin typeface="AdvPSA183"/>
              </a:rPr>
              <a:t>Almost all markers specific for the ‘‘A2’’ neuroprotective type were down-regulated indicating that Spp1 deletion induced ‘‘A1’’ astrocytes.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84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0F13-8E19-05C3-7431-809BF06B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EAE8-817E-3E96-A42A-99ABF48A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NGS Data Analysis</a:t>
            </a:r>
          </a:p>
          <a:p>
            <a:r>
              <a:rPr lang="en-US" dirty="0"/>
              <a:t>Formulating and testing a strategy</a:t>
            </a:r>
          </a:p>
          <a:p>
            <a:r>
              <a:rPr lang="en-US" dirty="0"/>
              <a:t>Learn to manage and process sequencing data</a:t>
            </a:r>
          </a:p>
          <a:p>
            <a:r>
              <a:rPr lang="en-US" dirty="0"/>
              <a:t>Evaluate the quality of the data at all stages</a:t>
            </a:r>
          </a:p>
          <a:p>
            <a:r>
              <a:rPr lang="en-US" dirty="0"/>
              <a:t>Interpret results</a:t>
            </a:r>
          </a:p>
          <a:p>
            <a:r>
              <a:rPr lang="en-US" dirty="0"/>
              <a:t>Document the process (with an emphasis on reproducibility)</a:t>
            </a:r>
          </a:p>
        </p:txBody>
      </p:sp>
    </p:spTree>
    <p:extLst>
      <p:ext uri="{BB962C8B-B14F-4D97-AF65-F5344CB8AC3E}">
        <p14:creationId xmlns:p14="http://schemas.microsoft.com/office/powerpoint/2010/main" val="292888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18A2-69E2-815F-3DE1-43929815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 between STAR and Salmon Enriched pathways in the top x significant pathways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19C2785-0DB3-5D1E-0AD5-F1B07A83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8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BFC95F7C-B84C-C596-FB4A-2EAC7FF18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" r="3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validation – Pan Reactive Genes </a:t>
            </a:r>
            <a:r>
              <a:rPr lang="en-US" sz="3200" dirty="0"/>
              <a:t>up-regulated in SPP1_KO samples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Picture 11" descr="Diagram, engineering drawing&#10;&#10;Description automatically generated">
            <a:extLst>
              <a:ext uri="{FF2B5EF4-FFF2-40B4-BE49-F238E27FC236}">
                <a16:creationId xmlns:a16="http://schemas.microsoft.com/office/drawing/2014/main" id="{7EC2B38E-5249-D753-DA3A-A0C962DF4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08" y="1339552"/>
            <a:ext cx="6832908" cy="5158800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2175F3EA-B902-F010-ABC3-25EC22C32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84" y="1669554"/>
            <a:ext cx="2648824" cy="44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699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validation – A1-Specific Genes </a:t>
            </a:r>
            <a:r>
              <a:rPr lang="en-US" sz="3000" dirty="0"/>
              <a:t>up-regulated in SPP1_KO samples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3FD6DE5A-5E94-9F9C-D799-B492D605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87" y="1499142"/>
            <a:ext cx="2300672" cy="4923588"/>
          </a:xfrm>
          <a:prstGeom prst="rect">
            <a:avLst/>
          </a:prstGeom>
        </p:spPr>
      </p:pic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D1FF433-9D15-4507-F05F-66936FDD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844" y="1248410"/>
            <a:ext cx="6710448" cy="51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22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Naïve validation – A2-Specific Genes down</a:t>
            </a:r>
            <a:r>
              <a:rPr lang="en-US" sz="3000" dirty="0"/>
              <a:t>-regulated in SPP1_KO samples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13F2798-9750-2691-9096-09DCF0AB4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2" y="1460157"/>
            <a:ext cx="2463800" cy="49530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3BA04D2-60B1-B175-30EB-55B005F09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59" y="1441724"/>
            <a:ext cx="6556860" cy="49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27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7BFFB-071A-A71F-0508-EE11E169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92C44-B88A-57D8-0ED4-62E460995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282"/>
            <a:ext cx="10515600" cy="4840942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There appears to be no significant difference between the end results of both the algorithms when considering this functionality (Differential Gene Expression Analysis)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These results might be limited to well studied genomes. More research needs to be done on organisms that have not been indexed fully/do not have a fully sequenced genome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Conducting Gene Ontology assessment requires prior knowledge about the over-represented pathways that pop-up in certain genomes often, making a note of these GO terms while interpreting the results of GO enrichment will keep one from being misled due to these biases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Further well-thought-out GO analysis should be conducted on this dataset</a:t>
            </a: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Limitations of this dataset: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The authors did not disclose what kind of pathway analysis they’ve performed in the paper. This lead to a lot of confusion due to a mismatch between my results and the paper’s, post-</a:t>
            </a:r>
            <a:r>
              <a:rPr lang="en-US" dirty="0" err="1">
                <a:effectLst/>
              </a:rPr>
              <a:t>EnrichKEGG</a:t>
            </a:r>
            <a:r>
              <a:rPr lang="en-US" dirty="0">
                <a:effectLst/>
              </a:rPr>
              <a:t> using </a:t>
            </a:r>
            <a:r>
              <a:rPr lang="en-US" dirty="0" err="1">
                <a:effectLst/>
              </a:rPr>
              <a:t>clusterProfiler</a:t>
            </a:r>
            <a:endParaRPr lang="en-US" dirty="0">
              <a:effectLst/>
            </a:endParaRP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The authors also did not mention dealing with over-represented pathways based on the gene-ratio bias</a:t>
            </a:r>
          </a:p>
          <a:p>
            <a:pPr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effectLst/>
              </a:rPr>
              <a:t>The RNA-Seq analysis for this paper was delegated to the bioinformatics-core in Harvard explaining why the finer details for this analysis were not provided</a:t>
            </a:r>
          </a:p>
        </p:txBody>
      </p:sp>
    </p:spTree>
    <p:extLst>
      <p:ext uri="{BB962C8B-B14F-4D97-AF65-F5344CB8AC3E}">
        <p14:creationId xmlns:p14="http://schemas.microsoft.com/office/powerpoint/2010/main" val="3997493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32C0-ADF9-C5C7-77E1-A5B1B489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Discussion/Problems Encountered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DC39B-7BB9-04A7-98AD-3B6742D9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effectLst/>
              </a:rPr>
              <a:t>While creating an index using the “</a:t>
            </a:r>
            <a:r>
              <a:rPr lang="en-US" sz="2400" dirty="0" err="1">
                <a:effectLst/>
              </a:rPr>
              <a:t>knowngene</a:t>
            </a:r>
            <a:r>
              <a:rPr lang="en-US" sz="2400" dirty="0">
                <a:effectLst/>
              </a:rPr>
              <a:t>” version of the .</a:t>
            </a:r>
            <a:r>
              <a:rPr lang="en-US" sz="2400" dirty="0" err="1">
                <a:effectLst/>
              </a:rPr>
              <a:t>gtf</a:t>
            </a:r>
            <a:r>
              <a:rPr lang="en-US" sz="2400" dirty="0">
                <a:effectLst/>
              </a:rPr>
              <a:t> file lead to counting just the transcripts and not the genes since this file did not contain any </a:t>
            </a:r>
            <a:r>
              <a:rPr lang="en-US" sz="2400" dirty="0" err="1">
                <a:effectLst/>
              </a:rPr>
              <a:t>gene_ids</a:t>
            </a:r>
            <a:r>
              <a:rPr lang="en-US" sz="2400" dirty="0">
                <a:effectLst/>
              </a:rPr>
              <a:t>. I dealt with this problem by re-indexing the mm10 genome for both the algorithms using the </a:t>
            </a:r>
            <a:r>
              <a:rPr lang="en-US" sz="2400" dirty="0" err="1">
                <a:effectLst/>
              </a:rPr>
              <a:t>ncbiRefSeq.gtf</a:t>
            </a:r>
            <a:r>
              <a:rPr lang="en-US" sz="2400" dirty="0">
                <a:effectLst/>
              </a:rPr>
              <a:t> file from the UCSC table browser.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effectLst/>
              </a:rPr>
              <a:t>Performing the Gene Ontology analysis on the </a:t>
            </a:r>
            <a:r>
              <a:rPr lang="en-US" sz="2400" dirty="0" err="1">
                <a:effectLst/>
              </a:rPr>
              <a:t>DESeq</a:t>
            </a:r>
            <a:r>
              <a:rPr lang="en-US" sz="2400" dirty="0">
                <a:effectLst/>
              </a:rPr>
              <a:t> data turned out to be misleading since I did not apply the log2FC cutoff of 1.5. I corrected this by filtering out genes which have less than 1.5 log2FC</a:t>
            </a:r>
          </a:p>
          <a:p>
            <a:pPr>
              <a:buFont typeface="+mj-lt"/>
              <a:buAutoNum type="arabicPeriod"/>
            </a:pPr>
            <a:r>
              <a:rPr lang="en-US" sz="2400" dirty="0">
                <a:effectLst/>
              </a:rPr>
              <a:t>Adding the log2FC filter did not help produce identical pathway enrichment results displayed in the paper</a:t>
            </a:r>
          </a:p>
        </p:txBody>
      </p:sp>
    </p:spTree>
    <p:extLst>
      <p:ext uri="{BB962C8B-B14F-4D97-AF65-F5344CB8AC3E}">
        <p14:creationId xmlns:p14="http://schemas.microsoft.com/office/powerpoint/2010/main" val="3029527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3256-1C09-C94A-9811-52A35A4B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4EA-A628-16A2-A0CC-317C341E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 err="1">
                <a:effectLst/>
              </a:rPr>
              <a:t>ncbiRefSeq</a:t>
            </a:r>
            <a:r>
              <a:rPr lang="en-US" sz="1800" dirty="0">
                <a:effectLst/>
              </a:rPr>
              <a:t> GTF file: </a:t>
            </a:r>
            <a:r>
              <a:rPr lang="en-US" sz="1800" dirty="0">
                <a:effectLst/>
                <a:hlinkClick r:id="rId2"/>
              </a:rPr>
              <a:t>https://hgdownload.soe.ucsc.edu/goldenPath/mm10/bigZips/genes/mm10.ncbiRefSeq.gtf.gz</a:t>
            </a:r>
            <a:endParaRPr lang="en-US" sz="18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</a:rPr>
              <a:t>mm10 </a:t>
            </a:r>
            <a:r>
              <a:rPr lang="en-US" sz="1800" dirty="0" err="1">
                <a:effectLst/>
              </a:rPr>
              <a:t>fasta</a:t>
            </a:r>
            <a:r>
              <a:rPr lang="en-US" sz="1800" dirty="0">
                <a:effectLst/>
              </a:rPr>
              <a:t> file: </a:t>
            </a:r>
            <a:r>
              <a:rPr lang="en-US" sz="1800" dirty="0">
                <a:effectLst/>
                <a:hlinkClick r:id="rId3"/>
              </a:rPr>
              <a:t>http://ftp://hgdownload.soe.ucsc.edu/goldenPath/mm10/bigZips/mm10.fa.gz</a:t>
            </a:r>
            <a:endParaRPr lang="en-US" sz="18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</a:rPr>
              <a:t>GEO Dataset: </a:t>
            </a:r>
            <a:r>
              <a:rPr lang="en-US" sz="1800" dirty="0">
                <a:effectLst/>
                <a:hlinkClick r:id="rId4"/>
              </a:rPr>
              <a:t>https://www.ncbi.nlm.nih.gov/geo/query/acc.cgi?acc=GSE174522</a:t>
            </a:r>
            <a:endParaRPr lang="en-US" sz="18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</a:rPr>
              <a:t>Metadata TSV file: </a:t>
            </a:r>
            <a:r>
              <a:rPr lang="en-US" sz="1800" dirty="0">
                <a:effectLst/>
                <a:hlinkClick r:id="rId5"/>
              </a:rPr>
              <a:t>https://www.ebi.ac.uk/ena/browser/view/PRJNA730426</a:t>
            </a:r>
            <a:endParaRPr lang="en-US" sz="1800" dirty="0">
              <a:effectLst/>
            </a:endParaRPr>
          </a:p>
          <a:p>
            <a:pPr>
              <a:buFont typeface="+mj-lt"/>
              <a:buAutoNum type="arabicPeriod"/>
            </a:pPr>
            <a:r>
              <a:rPr lang="en-US" sz="1800" dirty="0">
                <a:effectLst/>
              </a:rPr>
              <a:t>Research Article: </a:t>
            </a:r>
            <a:r>
              <a:rPr lang="en-US" sz="1800" dirty="0">
                <a:effectLst/>
                <a:hlinkClick r:id="rId6"/>
              </a:rPr>
              <a:t>https://doi.org/10.1016/j.celrep.2022.111880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377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B053-DB9E-7C20-6B09-41FCAD32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869C-F8EC-CED5-4B30-55D936FA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GitHub repository - </a:t>
            </a:r>
            <a:r>
              <a:rPr lang="en-US" dirty="0">
                <a:hlinkClick r:id="rId2"/>
              </a:rPr>
              <a:t>https://github.com/moa4020/STARvsSalmon.git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27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A03D-D150-39E8-A595-834D5D74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60D394-CB52-47D0-3340-A31D6F27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000" dirty="0"/>
              <a:t>Srivastava A, Malik L, Sarkar H, et al. Alignment and mapping methodology influence transcript abundance estimation. </a:t>
            </a:r>
            <a:r>
              <a:rPr lang="en-US" sz="2000" i="1" dirty="0"/>
              <a:t>Genome Biol</a:t>
            </a:r>
            <a:r>
              <a:rPr lang="en-US" sz="2000" dirty="0"/>
              <a:t>. 2020;21(1):239. Published 2020 Sep 7. doi:10.1186/s13059-020-02151-8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Bray NL, Pimentel H, </a:t>
            </a:r>
            <a:r>
              <a:rPr lang="en-US" sz="2000" dirty="0" err="1"/>
              <a:t>Melsted</a:t>
            </a:r>
            <a:r>
              <a:rPr lang="en-US" sz="2000" dirty="0"/>
              <a:t> P, </a:t>
            </a:r>
            <a:r>
              <a:rPr lang="en-US" sz="2000" dirty="0" err="1"/>
              <a:t>Pachter</a:t>
            </a:r>
            <a:r>
              <a:rPr lang="en-US" sz="2000" dirty="0"/>
              <a:t> L. Erratum: Near-optimal probabilistic RNA-seq quantification. Nat </a:t>
            </a:r>
            <a:r>
              <a:rPr lang="en-US" sz="2000" dirty="0" err="1"/>
              <a:t>Biotechnol</a:t>
            </a:r>
            <a:r>
              <a:rPr lang="en-US" sz="2000" dirty="0"/>
              <a:t>. 2016;34(8):888. doi:10.1038/nbt0816-888d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Bray NL, Pimentel H, </a:t>
            </a:r>
            <a:r>
              <a:rPr lang="en-US" sz="2000" dirty="0" err="1"/>
              <a:t>Melsted</a:t>
            </a:r>
            <a:r>
              <a:rPr lang="en-US" sz="2000" dirty="0"/>
              <a:t> P, </a:t>
            </a:r>
            <a:r>
              <a:rPr lang="en-US" sz="2000" dirty="0" err="1"/>
              <a:t>Pachter</a:t>
            </a:r>
            <a:r>
              <a:rPr lang="en-US" sz="2000" dirty="0"/>
              <a:t> L. Near-optimal probabilistic RNA-seq quantification [published correction appears in Nat </a:t>
            </a:r>
            <a:r>
              <a:rPr lang="en-US" sz="2000" dirty="0" err="1"/>
              <a:t>Biotechnol</a:t>
            </a:r>
            <a:r>
              <a:rPr lang="en-US" sz="2000" dirty="0"/>
              <a:t>. 2016 Aug 9;34(8):888]. Nat </a:t>
            </a:r>
            <a:r>
              <a:rPr lang="en-US" sz="2000" dirty="0" err="1"/>
              <a:t>Biotechnol</a:t>
            </a:r>
            <a:r>
              <a:rPr lang="en-US" sz="2000" dirty="0"/>
              <a:t>. 2016;34(5):525-527. doi:10.1038/nbt.3519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Corchete LA, Rojas EA, Alonso-López D, De Las Rivas J, Gutiérrez NC, </a:t>
            </a:r>
            <a:r>
              <a:rPr lang="en-US" sz="2000" dirty="0" err="1"/>
              <a:t>Burguillo</a:t>
            </a:r>
            <a:r>
              <a:rPr lang="en-US" sz="2000" dirty="0"/>
              <a:t> FJ. Systematic comparison and assessment of RNA-seq procedures for gene expression quantitative analysis. </a:t>
            </a:r>
            <a:r>
              <a:rPr lang="en-US" sz="2000" i="1" dirty="0"/>
              <a:t>Sci Rep</a:t>
            </a:r>
            <a:r>
              <a:rPr lang="en-US" sz="2000" dirty="0"/>
              <a:t>. 2020;10(1):19737. Published 2020 Nov 12. doi:10.1038/s41598-020-76881-x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Li S, </a:t>
            </a:r>
            <a:r>
              <a:rPr lang="en-US" sz="2000" dirty="0" err="1"/>
              <a:t>Jakobs</a:t>
            </a:r>
            <a:r>
              <a:rPr lang="en-US" sz="2000" dirty="0"/>
              <a:t> TC. Secreted phosphoprotein 1 slows neurodegeneration and rescues visual function in mouse models of aging and glaucoma. </a:t>
            </a:r>
            <a:r>
              <a:rPr lang="en-US" sz="2000" i="1" dirty="0"/>
              <a:t>Cell Rep</a:t>
            </a:r>
            <a:r>
              <a:rPr lang="en-US" sz="2000" dirty="0"/>
              <a:t>. 2022;41(13):111880. doi:10.1016/j.celrep.2022.111880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112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53D6-256F-6EDE-94F5-285AC487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75C1-CFE3-6A24-3257-EB3A100FB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b="1" dirty="0"/>
              <a:t>Hypothesis: There will be a significant difference in the enriched pathways when</a:t>
            </a:r>
            <a:r>
              <a:rPr lang="en-US" sz="3200" dirty="0"/>
              <a:t> different quantification algorithms are used. (Classical alignment vs Pseudo-mapping Algorithm)</a:t>
            </a:r>
          </a:p>
          <a:p>
            <a:pPr marL="0" indent="0" algn="just">
              <a:buNone/>
            </a:pPr>
            <a:r>
              <a:rPr lang="en-US" sz="3200" b="1" dirty="0"/>
              <a:t>Method: </a:t>
            </a:r>
            <a:r>
              <a:rPr lang="en-US" sz="3200" dirty="0"/>
              <a:t>Obtain feature count data using an alignment algorithm and a pseudo-mapping algorithm and process them in the same way to perform pathway analysis and then compare the enriched pathways</a:t>
            </a:r>
          </a:p>
        </p:txBody>
      </p:sp>
    </p:spTree>
    <p:extLst>
      <p:ext uri="{BB962C8B-B14F-4D97-AF65-F5344CB8AC3E}">
        <p14:creationId xmlns:p14="http://schemas.microsoft.com/office/powerpoint/2010/main" val="405721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Decisions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C72E873-FDA0-5DDA-9E1A-3B9746F9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3" y="1647676"/>
            <a:ext cx="7451558" cy="4211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CAFE8B-80F1-701A-3E23-A1E7D3C4967A}"/>
              </a:ext>
            </a:extLst>
          </p:cNvPr>
          <p:cNvSpPr txBox="1"/>
          <p:nvPr/>
        </p:nvSpPr>
        <p:spPr>
          <a:xfrm>
            <a:off x="8097250" y="3249179"/>
            <a:ext cx="3689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pipeline do I use?</a:t>
            </a:r>
          </a:p>
          <a:p>
            <a:r>
              <a:rPr lang="en-US" sz="2000" dirty="0"/>
              <a:t>	How long do you have?</a:t>
            </a:r>
          </a:p>
          <a:p>
            <a:r>
              <a:rPr lang="en-US" sz="2000" dirty="0"/>
              <a:t>	What is your end goal?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D9B43-9E7F-330D-F5E2-C9CDC309B1D8}"/>
              </a:ext>
            </a:extLst>
          </p:cNvPr>
          <p:cNvSpPr txBox="1"/>
          <p:nvPr/>
        </p:nvSpPr>
        <p:spPr>
          <a:xfrm>
            <a:off x="3067249" y="5967133"/>
            <a:ext cx="2127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Corchete et al., 2020</a:t>
            </a:r>
          </a:p>
        </p:txBody>
      </p:sp>
    </p:spTree>
    <p:extLst>
      <p:ext uri="{BB962C8B-B14F-4D97-AF65-F5344CB8AC3E}">
        <p14:creationId xmlns:p14="http://schemas.microsoft.com/office/powerpoint/2010/main" val="148456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pseudo-alignment?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0D7C-6F93-305C-743B-C5EE9CE1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2675"/>
            <a:ext cx="10515599" cy="2029974"/>
          </a:xfrm>
        </p:spPr>
        <p:txBody>
          <a:bodyPr>
            <a:normAutofit lnSpcReduction="10000"/>
          </a:bodyPr>
          <a:lstStyle/>
          <a:p>
            <a:pPr lvl="1" algn="just"/>
            <a:r>
              <a:rPr lang="en-US" dirty="0"/>
              <a:t>It’s </a:t>
            </a:r>
            <a:r>
              <a:rPr lang="en-US" b="1" dirty="0"/>
              <a:t>NOT</a:t>
            </a:r>
            <a:r>
              <a:rPr lang="en-US" dirty="0"/>
              <a:t> necessary to do a full alignment of the reads to the genome which is often the slowest step in sequencing analysis</a:t>
            </a:r>
          </a:p>
          <a:p>
            <a:pPr lvl="1" algn="just"/>
            <a:r>
              <a:rPr lang="en-US" dirty="0"/>
              <a:t>Instead, the raw sequence reads are directly compared to transcript sequences and then used to quantify transcript abundance</a:t>
            </a:r>
          </a:p>
          <a:p>
            <a:pPr lvl="1" algn="just"/>
            <a:r>
              <a:rPr lang="en-US" dirty="0"/>
              <a:t>Pseudo-aligners have an advantage in terms of the time of computation through skipping redundant hash-mappings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6650DF-1AA8-CCA4-43B8-BE08C8AD982C}"/>
              </a:ext>
            </a:extLst>
          </p:cNvPr>
          <p:cNvGrpSpPr/>
          <p:nvPr/>
        </p:nvGrpSpPr>
        <p:grpSpPr>
          <a:xfrm>
            <a:off x="3338682" y="3590760"/>
            <a:ext cx="5514632" cy="2990055"/>
            <a:chOff x="3085321" y="3133488"/>
            <a:chExt cx="6021357" cy="3359387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51CDDB46-DE78-27F9-25DE-C4614EB8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321" y="3133488"/>
              <a:ext cx="6021357" cy="29085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3B00AB-6BA9-6689-AF4A-1FC52E0CC72A}"/>
                </a:ext>
              </a:extLst>
            </p:cNvPr>
            <p:cNvSpPr txBox="1"/>
            <p:nvPr/>
          </p:nvSpPr>
          <p:spPr>
            <a:xfrm>
              <a:off x="3754589" y="6215876"/>
              <a:ext cx="4682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tinyheero.github.io</a:t>
              </a:r>
              <a:r>
                <a:rPr lang="en-US" sz="1200" dirty="0"/>
                <a:t>/2015/09/02/pseudoalignments-</a:t>
              </a:r>
              <a:r>
                <a:rPr lang="en-US" sz="1200" dirty="0" err="1"/>
                <a:t>kallisto.html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420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D29B-AC4D-2231-398A-6DC832A3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C110D28-B843-F118-C1DF-26688BA6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32421"/>
              </p:ext>
            </p:extLst>
          </p:nvPr>
        </p:nvGraphicFramePr>
        <p:xfrm>
          <a:off x="951346" y="1908684"/>
          <a:ext cx="10284690" cy="409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0">
                  <a:extLst>
                    <a:ext uri="{9D8B030D-6E8A-4147-A177-3AD203B41FA5}">
                      <a16:colId xmlns:a16="http://schemas.microsoft.com/office/drawing/2014/main" val="3752223813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759562014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904331106"/>
                    </a:ext>
                  </a:extLst>
                </a:gridCol>
              </a:tblGrid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742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Genome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64396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Transcriptome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703328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Needs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731281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82705"/>
                  </a:ext>
                </a:extLst>
              </a:tr>
              <a:tr h="809077">
                <a:tc>
                  <a:txBody>
                    <a:bodyPr/>
                    <a:lstStyle/>
                    <a:p>
                      <a:r>
                        <a:rPr lang="en-US" dirty="0"/>
                        <a:t>Pseudo-alignment (Only quantification)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660669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Expression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86507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Splice aware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1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6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Salmon need a transcriptome?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ABD73C-537C-E8DC-B2C2-EFD17552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4" y="1486963"/>
            <a:ext cx="5077547" cy="194203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E8056AC-892E-D4FC-674F-1EFC4B4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7" y="1486964"/>
            <a:ext cx="5077543" cy="194203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F30C93E-567E-0294-9925-5642F0F0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96" y="4035081"/>
            <a:ext cx="8968004" cy="19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Salmon need a transcriptome?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20510D3-D1BC-CB2B-FB30-A116EBE7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4" y="1772452"/>
            <a:ext cx="5401622" cy="3313095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B4B8CB2-A11D-2867-9EFD-D5AB1845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86" y="1772452"/>
            <a:ext cx="4851559" cy="33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Picture 4" descr="Graphical user interface, diagram, website&#10;&#10;Description automatically generated">
            <a:extLst>
              <a:ext uri="{FF2B5EF4-FFF2-40B4-BE49-F238E27FC236}">
                <a16:creationId xmlns:a16="http://schemas.microsoft.com/office/drawing/2014/main" id="{9CCA5B48-465D-ACD5-1504-2A9BB7BE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13" y="365125"/>
            <a:ext cx="5407006" cy="5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4B80D-4E97-E010-67B4-ABA046B316F9}"/>
              </a:ext>
            </a:extLst>
          </p:cNvPr>
          <p:cNvSpPr txBox="1"/>
          <p:nvPr/>
        </p:nvSpPr>
        <p:spPr>
          <a:xfrm>
            <a:off x="554178" y="1690688"/>
            <a:ext cx="53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Experimental design: Astrocytes mRNA profiles of wild type and Spp1 KO neonatal mice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B61B1-3BD3-75BB-2BBE-60DA5BA59030}"/>
              </a:ext>
            </a:extLst>
          </p:cNvPr>
          <p:cNvSpPr txBox="1"/>
          <p:nvPr/>
        </p:nvSpPr>
        <p:spPr>
          <a:xfrm>
            <a:off x="554176" y="2505670"/>
            <a:ext cx="536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Sequencing - </a:t>
            </a:r>
            <a:r>
              <a:rPr lang="en-US" dirty="0"/>
              <a:t>Illumina NovaSeq 6000</a:t>
            </a:r>
          </a:p>
          <a:p>
            <a:pPr algn="just"/>
            <a:r>
              <a:rPr lang="en-US" b="1" dirty="0"/>
              <a:t>Alignment (GRCm38) - </a:t>
            </a:r>
            <a:r>
              <a:rPr lang="en-US" dirty="0"/>
              <a:t>STAR software package </a:t>
            </a:r>
          </a:p>
          <a:p>
            <a:pPr algn="just"/>
            <a:r>
              <a:rPr lang="en-US" b="1" dirty="0"/>
              <a:t>Differential expression analysis - </a:t>
            </a:r>
            <a:r>
              <a:rPr lang="en-US" dirty="0"/>
              <a:t>DESeq2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22796-1E33-2921-BE61-105C4E5DC660}"/>
              </a:ext>
            </a:extLst>
          </p:cNvPr>
          <p:cNvSpPr txBox="1"/>
          <p:nvPr/>
        </p:nvSpPr>
        <p:spPr>
          <a:xfrm>
            <a:off x="554176" y="3561069"/>
            <a:ext cx="5365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Results: </a:t>
            </a:r>
          </a:p>
          <a:p>
            <a:pPr algn="just"/>
            <a:r>
              <a:rPr lang="en-US" b="1" dirty="0"/>
              <a:t>Reads obtained - </a:t>
            </a:r>
            <a:r>
              <a:rPr lang="en-US" dirty="0"/>
              <a:t>40 million raw reads per sample </a:t>
            </a:r>
          </a:p>
          <a:p>
            <a:pPr algn="just"/>
            <a:r>
              <a:rPr lang="en-US" b="1" dirty="0"/>
              <a:t>DEGs - </a:t>
            </a:r>
            <a:r>
              <a:rPr lang="en-US" dirty="0"/>
              <a:t>3624 (fold change ≥1.5 and p value &lt;0.05) </a:t>
            </a:r>
          </a:p>
          <a:p>
            <a:pPr algn="just"/>
            <a:r>
              <a:rPr lang="en-US" dirty="0"/>
              <a:t>1991 were upregulated and 1633 were downregulated in the Spp1−/− astrocytes</a:t>
            </a:r>
          </a:p>
        </p:txBody>
      </p:sp>
    </p:spTree>
    <p:extLst>
      <p:ext uri="{BB962C8B-B14F-4D97-AF65-F5344CB8AC3E}">
        <p14:creationId xmlns:p14="http://schemas.microsoft.com/office/powerpoint/2010/main" val="112771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1269</Words>
  <Application>Microsoft Macintosh PowerPoint</Application>
  <PresentationFormat>Widescreen</PresentationFormat>
  <Paragraphs>121</Paragraphs>
  <Slides>28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AdvPSA183</vt:lpstr>
      <vt:lpstr>Arial</vt:lpstr>
      <vt:lpstr>Calibri</vt:lpstr>
      <vt:lpstr>Calibri Light</vt:lpstr>
      <vt:lpstr>Office Theme</vt:lpstr>
      <vt:lpstr>Salmon vs STAR</vt:lpstr>
      <vt:lpstr>Project learning objectives</vt:lpstr>
      <vt:lpstr>The Question</vt:lpstr>
      <vt:lpstr>Decisions Decisions</vt:lpstr>
      <vt:lpstr>What is pseudo-alignment? </vt:lpstr>
      <vt:lpstr>Comparison</vt:lpstr>
      <vt:lpstr>Why does Salmon need a transcriptome?</vt:lpstr>
      <vt:lpstr>Why does Salmon need a transcriptome?</vt:lpstr>
      <vt:lpstr>Dataset</vt:lpstr>
      <vt:lpstr>Secreted phosphoprotein 1 slows neurodegeneration and rescues visual function in mouse models of aging and glaucoma</vt:lpstr>
      <vt:lpstr>FASTQC</vt:lpstr>
      <vt:lpstr>STAR Alignment QC</vt:lpstr>
      <vt:lpstr>Salmon Quant QC</vt:lpstr>
      <vt:lpstr>DESeq – Exploratory Data Analysis</vt:lpstr>
      <vt:lpstr>DESeq </vt:lpstr>
      <vt:lpstr>DESeq - DEGs</vt:lpstr>
      <vt:lpstr>KEGG Enrichment</vt:lpstr>
      <vt:lpstr>Results</vt:lpstr>
      <vt:lpstr>Background</vt:lpstr>
      <vt:lpstr>Results</vt:lpstr>
      <vt:lpstr>Naïve validation – Pan Reactive Genes up-regulated in SPP1_KO samples</vt:lpstr>
      <vt:lpstr>Naïve validation – A1-Specific Genes up-regulated in SPP1_KO samples</vt:lpstr>
      <vt:lpstr>Naïve validation – A2-Specific Genes down-regulated in SPP1_KO samples</vt:lpstr>
      <vt:lpstr>Conclusions</vt:lpstr>
      <vt:lpstr>Discussion/Problems Encountered</vt:lpstr>
      <vt:lpstr>Datasets</vt:lpstr>
      <vt:lpstr>GitHub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Salmon vs STAR</dc:title>
  <dc:creator>mohith reddy arikatla</dc:creator>
  <cp:lastModifiedBy>mohith reddy arikatla</cp:lastModifiedBy>
  <cp:revision>5</cp:revision>
  <dcterms:created xsi:type="dcterms:W3CDTF">2023-04-25T07:55:01Z</dcterms:created>
  <dcterms:modified xsi:type="dcterms:W3CDTF">2023-04-26T16:43:45Z</dcterms:modified>
</cp:coreProperties>
</file>